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410" r:id="rId5"/>
    <p:sldId id="266" r:id="rId6"/>
    <p:sldId id="361" r:id="rId7"/>
    <p:sldId id="408" r:id="rId8"/>
    <p:sldId id="409" r:id="rId9"/>
    <p:sldId id="372" r:id="rId10"/>
    <p:sldId id="375" r:id="rId11"/>
    <p:sldId id="406" r:id="rId12"/>
    <p:sldId id="440" r:id="rId13"/>
    <p:sldId id="441" r:id="rId14"/>
    <p:sldId id="442" r:id="rId15"/>
    <p:sldId id="443" r:id="rId16"/>
    <p:sldId id="444" r:id="rId17"/>
    <p:sldId id="445" r:id="rId18"/>
    <p:sldId id="403" r:id="rId19"/>
    <p:sldId id="446" r:id="rId20"/>
    <p:sldId id="447" r:id="rId21"/>
    <p:sldId id="448" r:id="rId22"/>
    <p:sldId id="404" r:id="rId23"/>
    <p:sldId id="401" r:id="rId24"/>
    <p:sldId id="373" r:id="rId25"/>
    <p:sldId id="402" r:id="rId26"/>
    <p:sldId id="429" r:id="rId27"/>
    <p:sldId id="430" r:id="rId28"/>
    <p:sldId id="431" r:id="rId29"/>
    <p:sldId id="432" r:id="rId30"/>
    <p:sldId id="378" r:id="rId31"/>
    <p:sldId id="377" r:id="rId32"/>
    <p:sldId id="394" r:id="rId33"/>
    <p:sldId id="380" r:id="rId34"/>
    <p:sldId id="412" r:id="rId35"/>
    <p:sldId id="370" r:id="rId36"/>
  </p:sldIdLst>
  <p:sldSz cx="12192000" cy="6858000"/>
  <p:notesSz cx="6858000" cy="9144000"/>
  <p:embeddedFontLst>
    <p:embeddedFont>
      <p:font typeface="Wingdings 3" panose="05040102010807070707" charset="2"/>
      <p:regular r:id="rId41"/>
    </p:embeddedFont>
    <p:embeddedFont>
      <p:font typeface="微软雅黑" panose="020B0503020204020204" charset="-122"/>
      <p:regular r:id="rId42"/>
    </p:embeddedFont>
    <p:embeddedFont>
      <p:font typeface="Century Gothic" panose="020B0502020202020204" charset="0"/>
      <p:regular r:id="rId43"/>
      <p:bold r:id="rId44"/>
      <p:italic r:id="rId45"/>
      <p:boldItalic r:id="rId46"/>
    </p:embeddedFont>
    <p:embeddedFont>
      <p:font typeface="等线" panose="02010600030101010101" charset="-122"/>
      <p:regular r:id="rId47"/>
    </p:embeddedFont>
  </p:embeddedFontLst>
  <p:custDataLst>
    <p:tags r:id="rId4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1" userDrawn="1">
          <p15:clr>
            <a:srgbClr val="A4A3A4"/>
          </p15:clr>
        </p15:guide>
        <p15:guide id="2" pos="37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ndongliu" initials="j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F5DC40"/>
    <a:srgbClr val="EDDF46"/>
    <a:srgbClr val="FAD12A"/>
    <a:srgbClr val="F2F2F2"/>
    <a:srgbClr val="ECD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55" autoAdjust="0"/>
    <p:restoredTop sz="86385" autoAdjust="0"/>
  </p:normalViewPr>
  <p:slideViewPr>
    <p:cSldViewPr snapToGrid="0" showGuides="1">
      <p:cViewPr varScale="1">
        <p:scale>
          <a:sx n="65" d="100"/>
          <a:sy n="65" d="100"/>
        </p:scale>
        <p:origin x="69" y="144"/>
      </p:cViewPr>
      <p:guideLst>
        <p:guide orient="horz" pos="2061"/>
        <p:guide pos="3740"/>
      </p:guideLst>
    </p:cSldViewPr>
  </p:slideViewPr>
  <p:outlineViewPr>
    <p:cViewPr>
      <p:scale>
        <a:sx n="33" d="100"/>
        <a:sy n="33" d="100"/>
      </p:scale>
      <p:origin x="0" y="-8863"/>
    </p:cViewPr>
  </p:outlineViewPr>
  <p:notesTextViewPr>
    <p:cViewPr>
      <p:scale>
        <a:sx n="1" d="1"/>
        <a:sy n="1" d="1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gs" Target="tags/tag1.xml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D4B8F4-D64C-4D2C-9DEB-3EF397000C7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409FC-3977-4236-AC7C-5157C83D5DA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sz="40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 marL="342265" indent="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None/>
            </a:pP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10425430" y="0"/>
            <a:ext cx="855345" cy="145796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284480" y="252095"/>
            <a:ext cx="76200" cy="547370"/>
          </a:xfrm>
          <a:prstGeom prst="rect">
            <a:avLst/>
          </a:prstGeom>
          <a:gradFill>
            <a:gsLst>
              <a:gs pos="100000">
                <a:srgbClr val="EDDF46"/>
              </a:gs>
              <a:gs pos="0">
                <a:srgbClr val="FFC000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rotWithShape="1">
          <a:gsLst>
            <a:gs pos="0">
              <a:srgbClr val="002060"/>
            </a:gs>
            <a:gs pos="100000">
              <a:srgbClr val="0E2557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6.png"/><Relationship Id="rId22" Type="http://schemas.openxmlformats.org/officeDocument/2006/relationships/image" Target="../media/image5.png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microsoft.com/office/2007/relationships/hdphoto" Target="../media/image2.wdp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GlowEdges trans="1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A22DA94-38FB-4109-993A-38CBB61C80A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95570" y="2661104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998BCE-61C6-4886-BE04-82EAC9A3C79F}" type="slidenum">
              <a:rPr lang="zh-CN" altLang="en-US" smtClean="0"/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203815" y="0"/>
            <a:ext cx="1285240" cy="126936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成组"/>
          <p:cNvGrpSpPr/>
          <p:nvPr userDrawn="1"/>
        </p:nvGrpSpPr>
        <p:grpSpPr>
          <a:xfrm rot="5400000">
            <a:off x="5191406" y="-782672"/>
            <a:ext cx="1694886" cy="8432799"/>
            <a:chOff x="-4653" y="-5342259"/>
            <a:chExt cx="87250" cy="5790503"/>
          </a:xfrm>
        </p:grpSpPr>
        <p:sp>
          <p:nvSpPr>
            <p:cNvPr id="12" name="矩形"/>
            <p:cNvSpPr/>
            <p:nvPr/>
          </p:nvSpPr>
          <p:spPr>
            <a:xfrm>
              <a:off x="-4653" y="-5335720"/>
              <a:ext cx="82597" cy="5773832"/>
            </a:xfrm>
            <a:prstGeom prst="rect">
              <a:avLst/>
            </a:prstGeom>
            <a:gradFill flip="none" rotWithShape="1">
              <a:gsLst>
                <a:gs pos="0">
                  <a:srgbClr val="E95512">
                    <a:alpha val="11000"/>
                  </a:srgbClr>
                </a:gs>
                <a:gs pos="99000">
                  <a:srgbClr val="0068B6">
                    <a:alpha val="20000"/>
                  </a:srgb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935"/>
            </a:p>
          </p:txBody>
        </p:sp>
        <p:sp>
          <p:nvSpPr>
            <p:cNvPr id="13" name="矩形"/>
            <p:cNvSpPr/>
            <p:nvPr/>
          </p:nvSpPr>
          <p:spPr>
            <a:xfrm>
              <a:off x="0" y="-5342259"/>
              <a:ext cx="82597" cy="74040"/>
            </a:xfrm>
            <a:prstGeom prst="rect">
              <a:avLst/>
            </a:prstGeom>
            <a:gradFill>
              <a:gsLst>
                <a:gs pos="100000">
                  <a:srgbClr val="EDDF46"/>
                </a:gs>
                <a:gs pos="0">
                  <a:srgbClr val="FFC000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935"/>
            </a:p>
          </p:txBody>
        </p:sp>
        <p:sp>
          <p:nvSpPr>
            <p:cNvPr id="14" name="矩形"/>
            <p:cNvSpPr/>
            <p:nvPr/>
          </p:nvSpPr>
          <p:spPr>
            <a:xfrm>
              <a:off x="0" y="374204"/>
              <a:ext cx="82597" cy="74040"/>
            </a:xfrm>
            <a:prstGeom prst="rect">
              <a:avLst/>
            </a:prstGeom>
            <a:gradFill>
              <a:gsLst>
                <a:gs pos="0">
                  <a:srgbClr val="FFC000"/>
                </a:gs>
                <a:gs pos="100000">
                  <a:srgbClr val="EDDF46"/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67735" tIns="67735" rIns="67735" bIns="67735" numCol="1" anchor="ctr">
              <a:noAutofit/>
            </a:bodyPr>
            <a:p>
              <a: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 panose="02000503000000020004"/>
                </a:defRPr>
              </a:pPr>
              <a:endParaRPr sz="2935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91765" y="2830830"/>
            <a:ext cx="6694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72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量化投资原理</a:t>
            </a:r>
            <a:endParaRPr lang="zh-CN" altLang="en-US" sz="72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045" y="226060"/>
            <a:ext cx="3008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 i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GenYoMin JP Heavy" panose="02020900000000000000" charset="-128"/>
                <a:ea typeface="GenYoMin JP Heavy" panose="02020900000000000000" charset="-128"/>
              </a:rPr>
              <a:t>Chapter 1</a:t>
            </a:r>
            <a:endParaRPr lang="en-US" altLang="zh-CN" sz="4000" b="1" i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GenYoMin JP Heavy" panose="02020900000000000000" charset="-128"/>
              <a:ea typeface="GenYoMin JP Heavy" panose="0202090000000000000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3399790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指美国通过货币政策调整，‌如调整利率或实施量化宽松政策等，‌影响全球金融市场流动的现象。‌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4451350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指美国通过货币政策调整，‌如调整利率或实施量化宽松政策等，‌影响全球金融市场流动的现象。‌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美国暴力加息，国际资本抛售资产引发本地资产价格下跌，兑换美元涌向美国，国际美元短缺。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5502910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指美国通过货币政策调整，‌如调整利率或实施量化宽松政策等，‌影响全球金融市场流动的现象。‌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美国暴力加息，国际资本抛售资产引发本地资产价格下跌，兑换美元涌向美国，国际美元短缺。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贬值预期下资本会涌向美国，造成本国资产暴跌产生大量坏账，经济越衰退，陷入恶性循环。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5502910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指美国通过货币政策调整，‌如调整利率或实施量化宽松政策等，‌影响全球金融市场流动的现象。‌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美国暴力加息，国际资本抛售资产引发本地资产价格下跌，兑换美元涌向美国，国际美元短缺。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贬值预期下资本会涌向美国，造成本国资产暴跌产生大量坏账，经济越衰退，陷入恶性循环。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美国降息，用美元去收购超跌资产完成一轮循环。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2938145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面对美元潮汐，其他国家该如何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应对？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2938145"/>
          </a:xfrm>
        </p:spPr>
        <p:txBody>
          <a:bodyPr wrap="square">
            <a:spAutoFit/>
          </a:bodyPr>
          <a:p>
            <a:pPr marL="342900" indent="-342900" algn="l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面对美元潮汐，其他国家该如何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应对？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面对美元潮汐，中国如何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应对？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229475" cy="3128010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吴又可《瘟疫论》：大灾之后，必有大疫。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中远海控：国际战争和海运价格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625" r="7617"/>
          <a:stretch>
            <a:fillRect/>
          </a:stretch>
        </p:blipFill>
        <p:spPr>
          <a:xfrm>
            <a:off x="7788275" y="179705"/>
            <a:ext cx="411035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229475" cy="3717925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吴又可《瘟疫论》：大灾之后，必有大疫。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中远海控：国际战争和海运价格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伊利股份：出生人口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625" r="7617"/>
          <a:stretch>
            <a:fillRect/>
          </a:stretch>
        </p:blipFill>
        <p:spPr>
          <a:xfrm>
            <a:off x="7788275" y="179705"/>
            <a:ext cx="411035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229475" cy="4307840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吴又可《瘟疫论》：大灾之后，必有大疫。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中远海控：国际战争和海运价格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伊利股份：出生人口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爱美客：短裙经济，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经济越好，女性裙子越短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625" r="7617"/>
          <a:stretch>
            <a:fillRect/>
          </a:stretch>
        </p:blipFill>
        <p:spPr>
          <a:xfrm>
            <a:off x="7788275" y="179705"/>
            <a:ext cx="411035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229475" cy="4897755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吴又可《瘟疫论》：大灾之后，必有大疫。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中远海控：国际战争和海运价格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伊利股份：出生人口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爱美客：短裙经济，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经济越好，女性裙子越短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特一药业：医疗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反腐，医保基金亏损，中成药销量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7625" r="7617"/>
          <a:stretch>
            <a:fillRect/>
          </a:stretch>
        </p:blipFill>
        <p:spPr>
          <a:xfrm>
            <a:off x="7788275" y="179705"/>
            <a:ext cx="411035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8890" y="335280"/>
            <a:ext cx="6694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zh-CN" altLang="en-US" sz="5400" b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endParaRPr lang="zh-CN" altLang="en-US" sz="5400" b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235" y="1855470"/>
            <a:ext cx="473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什么是量化投资？</a:t>
            </a: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29205" y="185674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8885" y="295910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8885" y="408178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31235" y="2949575"/>
            <a:ext cx="510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</a:t>
            </a:r>
            <a:r>
              <a:rPr 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如何发展？</a:t>
            </a:r>
            <a:endParaRPr 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38550" y="4081780"/>
            <a:ext cx="8001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量化投资有哪些优势以及</a:t>
            </a:r>
            <a:r>
              <a:rPr lang="zh-CN" altLang="en-US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风险？</a:t>
            </a:r>
            <a:endParaRPr lang="zh-CN" altLang="en-US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324090" cy="5179695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盛世古董，乱世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黄金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苏富比营业额：刘益谦鸡缸杯（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2014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疫情爆发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202001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俄乌战争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202202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巴以冲突</a:t>
            </a:r>
            <a:r>
              <a:rPr lang="en-US" alt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202310</a:t>
            </a:r>
            <a:endParaRPr lang="en-US" alt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美元加息</a:t>
            </a: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6665" lvl="1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美俄修好，围堵</a:t>
            </a:r>
            <a:r>
              <a:rPr lang="zh-CN"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</a:t>
            </a: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120" t="378" r="49415" b="-378"/>
          <a:stretch>
            <a:fillRect/>
          </a:stretch>
        </p:blipFill>
        <p:spPr>
          <a:xfrm>
            <a:off x="9953625" y="207645"/>
            <a:ext cx="1945640" cy="3695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14875" r="16209"/>
          <a:stretch>
            <a:fillRect/>
          </a:stretch>
        </p:blipFill>
        <p:spPr>
          <a:xfrm>
            <a:off x="7788275" y="179705"/>
            <a:ext cx="2165350" cy="3695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415" y="3903345"/>
            <a:ext cx="7000875" cy="26384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437755" cy="6647180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朱尔斯·雷格纳特（1834年）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出身贫寒之家，他成年后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巴黎证券交易所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任专职邮递员，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为经纪人跑腿送信。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规律：如果持有股票（国债）的周期翻倍的话，价格将增长到原来的1.41倍；持有周期变3倍的话，股票价格偏差会变为原来的1.73倍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运用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定价失常来套取利润。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最早采用量化方法来分析数据变化并从中挖掘市场价格涨跌规律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7056"/>
          <a:stretch>
            <a:fillRect/>
          </a:stretch>
        </p:blipFill>
        <p:spPr>
          <a:xfrm>
            <a:off x="8479155" y="886460"/>
            <a:ext cx="3280410" cy="35401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611745" cy="3989705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爱德华·索普</a:t>
            </a: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（1932</a:t>
            </a: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年）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从小酷爱赌博。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借助早期计算机和概率论上的凯利公式，发现了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股票权证市场的定价规律，他将公式编写成程序来寻找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市场的定价失常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赌博是简化版的投资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。“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21点之类的赌博游戏是进入投资世界的最佳训练方式之一。两者都可以用数学、统计学和计算机来分析。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l="23594" r="18375"/>
          <a:stretch>
            <a:fillRect/>
          </a:stretch>
        </p:blipFill>
        <p:spPr>
          <a:xfrm>
            <a:off x="8255000" y="179705"/>
            <a:ext cx="3537585" cy="2828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8917305" cy="5226050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詹姆斯·西蒙斯</a:t>
            </a: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1938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年）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0岁获学士学位，23岁博士毕业，24岁成为哈佛大学数学系最年轻的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终身讲师。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1974年，他与陈省身联合发表了论文《典型群和几何不变式》，创立了著名的Chern-Simons理论。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1977年，创立了私人投资基金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最初采用基本面分析的方式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1988年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，采用量化投资模型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而后面十年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间，其平均收益率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高达34%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799465" indent="-377825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创立文艺复兴科技公司，不雇佣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交易员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，完全靠数学模型来捕捉市场机会，利用电脑进行量化投资，管理的资产规模高达220亿美元。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90760" y="179705"/>
            <a:ext cx="1905000" cy="2514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量化投资的未来发展趋势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69595" y="1082040"/>
            <a:ext cx="10756900" cy="4666615"/>
          </a:xfrm>
        </p:spPr>
        <p:txBody>
          <a:bodyPr>
            <a:spAutoFit/>
          </a:bodyPr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算法模型同质化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同一理念下的经典的基础算法模型比较有限，这导致基于基础模型不断更新改进的方向具有趋同性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量化投资全球化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单一品种、单一资产、单一市场已经无法将量化投资的优势最大化，建立全品种、全时空、多市场、高频率的投资组合是未来量化投资的发展方向。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量化投资的未来发展趋势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69595" y="1082040"/>
            <a:ext cx="10756900" cy="4538345"/>
          </a:xfrm>
        </p:spPr>
        <p:txBody>
          <a:bodyPr>
            <a:spAutoFit/>
          </a:bodyPr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量化投资机构化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超级计算机、超级芯片等各种IT 设备的硬件性能、质量、机房、服务器托管、与交易中心的点距离等都可能成为秒杀的关键因素，而这只有专业化程度极强的机构才能够做到。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量化投资智能化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量化投资模型与大数据、人工智能技术的结合，正在形成一些智能化的量化投资交易系统。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量化投资类型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485775" y="1211580"/>
            <a:ext cx="10756900" cy="5082540"/>
          </a:xfrm>
        </p:spPr>
        <p:txBody>
          <a:bodyPr>
            <a:spAutoFit/>
          </a:bodyPr>
          <a:p>
            <a:pPr marL="34290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不同的人心中，量化投资也是不同的。从不同的角度看，量化投资可以分为不同的门类。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从投资方法的角度，大致可将量化投资分为基于基本面和基于算法两大类。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15951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p"/>
            </a:pPr>
            <a:r>
              <a:rPr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基于基本面的量化投资市场容量较大，应用最为广泛，可分为选股模型、宏观模型、行业轮动模型、事件驱动套利模型</a:t>
            </a: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sz="2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15951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p"/>
            </a:pPr>
            <a:r>
              <a:rPr lang="zh-CN" sz="2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基于算法的量化投资策略可分为高频交易模型、统计套利模型等其他模型。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量化投资类型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485775" y="1060450"/>
            <a:ext cx="10756900" cy="4354195"/>
          </a:xfrm>
        </p:spPr>
        <p:txBody>
          <a:bodyPr>
            <a:spAutoFit/>
          </a:bodyPr>
          <a:p>
            <a:pPr marL="34290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从投资标的角度，量化投资可以分为投资于股票、债券、期货（商品和股指期货等）、货币和期权等不同的投资工具。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从投资策略的角度，量化投资又包含单只证券选择模型、宏观配置模型、择时模型和套利模型等。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在交易投资持有期限上，量化投资又可以分为：高频（日间）、短期（几天）、中期（1~3个月）、长期（4~6个月或以上）等。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8890" y="335280"/>
            <a:ext cx="6694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5400" b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235" y="1855470"/>
            <a:ext cx="473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量化投资的基本概念</a:t>
            </a: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29205" y="185674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8885" y="295910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8885" y="408178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rgbClr val="F5DC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endParaRPr lang="en-US" altLang="zh-CN" sz="3600" b="1">
              <a:solidFill>
                <a:srgbClr val="F5DC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8535" y="2949575"/>
            <a:ext cx="510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</a:t>
            </a:r>
            <a:r>
              <a:rPr 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endParaRPr 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38550" y="4081780"/>
            <a:ext cx="8001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3600" b="1">
                <a:solidFill>
                  <a:srgbClr val="F5DC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量化投资的优缺点</a:t>
            </a:r>
            <a:endParaRPr lang="en-US" altLang="zh-CN" sz="3600" b="1">
              <a:solidFill>
                <a:srgbClr val="F5DC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量化投资的优点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558800" y="1240790"/>
            <a:ext cx="10756900" cy="4666615"/>
          </a:xfrm>
        </p:spPr>
        <p:txBody>
          <a:bodyPr>
            <a:spAutoFit/>
          </a:bodyPr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可度量性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量化的收益和风险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量化投资在构建交易策略并形成决策的过程中，采用数量化的手段，其无论是在策略构建过程还是决策过程，都是能够得到精确度量的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可验证性</a:t>
            </a:r>
            <a:r>
              <a:rPr 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回测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我们在确定一个交易策略是否可行的过程中，很大程度上需要依赖该策略在历史数据上的表现结果。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8890" y="335280"/>
            <a:ext cx="6694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en-US" altLang="zh-CN" sz="5400" b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235" y="1855470"/>
            <a:ext cx="473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量化投资的基本概念</a:t>
            </a:r>
            <a:endParaRPr lang="zh-CN" altLang="en-US" sz="36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29205" y="185674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endParaRPr lang="en-US" altLang="zh-CN" sz="36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8885" y="295910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8885" y="408178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8535" y="2949575"/>
            <a:ext cx="510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</a:t>
            </a:r>
            <a:r>
              <a:rPr 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发展和类型</a:t>
            </a:r>
            <a:endParaRPr 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38550" y="4081780"/>
            <a:ext cx="8001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量化投资的优缺点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量化投资的优点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558800" y="949325"/>
            <a:ext cx="10756900" cy="5256530"/>
          </a:xfrm>
        </p:spPr>
        <p:txBody>
          <a:bodyPr>
            <a:spAutoFit/>
          </a:bodyPr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纪律性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避免人性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弱点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量化投资策略构建过程中，主要采用数量化手段，交易决策也具有明确的数量化规则，因而能够极大程度上减少情绪对于整个交易过程的干扰和影响。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可移植性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量化投资策略在使用上能够将策略移植到不同的交易品种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或</a:t>
            </a: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市场中运行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收益、风险等策略特征都能够通过数据格式得到展现。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量化投资的缺点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558800" y="1233805"/>
            <a:ext cx="10756900" cy="5629275"/>
          </a:xfrm>
        </p:spPr>
        <p:txBody>
          <a:bodyPr>
            <a:normAutofit lnSpcReduction="20000"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量化投资极大地提高了交易效率，解放了交易员值守盯盘的枯燥时间，降低了策略交易的整体成本等。然而反过来看，这些优点也导致了一些难以避免的缺点。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泄漏风险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放大系统风险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放大系统风险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策略指标钝化与失效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buClr>
                <a:srgbClr val="EDDF46"/>
              </a:buClr>
              <a:buFont typeface="Wingdings" panose="05000000000000000000" charset="0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buClr>
                <a:srgbClr val="EDDF46"/>
              </a:buClr>
              <a:buFont typeface="Wingdings" panose="05000000000000000000" charset="0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知识点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485775" y="1356995"/>
            <a:ext cx="9650730" cy="4853940"/>
          </a:xfrm>
        </p:spPr>
        <p:txBody>
          <a:bodyPr>
            <a:normAutofit fontScale="90000" lnSpcReduction="20000"/>
          </a:bodyPr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量化投资：利用现代</a:t>
            </a:r>
            <a:r>
              <a:rPr lang="zh-CN" altLang="en-US" sz="2665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数学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665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统计学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等量化分析方法，借助</a:t>
            </a:r>
            <a:r>
              <a:rPr lang="zh-CN" altLang="en-US" sz="2665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计算机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建立分析模型，</a:t>
            </a:r>
            <a:r>
              <a:rPr lang="zh-CN" altLang="en-US" sz="2665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自动进行买卖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决策并下单的交易方式。</a:t>
            </a:r>
            <a:endParaRPr lang="zh-CN" altLang="en-US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概念：</a:t>
            </a:r>
            <a:r>
              <a:rPr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算法交易</a:t>
            </a:r>
            <a:r>
              <a:rPr 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，程序化交易，技术分析</a:t>
            </a:r>
            <a:endParaRPr lang="zh-CN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量化投资的特点：纪律性，概率思维</a:t>
            </a:r>
            <a:endParaRPr lang="zh-CN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665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量化投资的发展史：朱尔斯，爱德华，詹姆斯</a:t>
            </a:r>
            <a:endParaRPr lang="zh-CN" altLang="en-US" sz="2665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665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</a:t>
            </a:r>
            <a:endParaRPr lang="zh-CN" altLang="en-US" sz="2665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</a:pPr>
            <a:r>
              <a:rPr lang="en-US" altLang="zh-CN" sz="2665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zh-CN" altLang="en-US" sz="2665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优点：</a:t>
            </a:r>
            <a:r>
              <a:rPr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可度量性</a:t>
            </a:r>
            <a:r>
              <a:rPr 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可验证性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纪律性</a:t>
            </a:r>
            <a:endParaRPr lang="zh-CN" altLang="en-US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</a:pP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缺点：泄露风险</a:t>
            </a:r>
            <a:r>
              <a:rPr lang="en-US" altLang="zh-CN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sz="2665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放大系统性风险</a:t>
            </a:r>
            <a:endParaRPr lang="zh-CN" altLang="en-US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</a:pPr>
            <a:endParaRPr lang="zh-CN" altLang="en-US" sz="2665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0635" y="2687320"/>
            <a:ext cx="669417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7200" b="1" i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GenYoMin JP Heavy" panose="02020900000000000000" charset="-128"/>
                <a:ea typeface="GenYoMin JP Heavy" panose="02020900000000000000" charset="-128"/>
              </a:rPr>
              <a:t>Thanks!</a:t>
            </a:r>
            <a:endParaRPr lang="en-US" altLang="zh-CN" sz="7200" b="1" i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GenYoMin JP Heavy" panose="02020900000000000000" charset="-128"/>
              <a:ea typeface="GenYoMin JP Heavy" panose="02020900000000000000" charset="-128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量化投资的概念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485775" y="1356995"/>
            <a:ext cx="9650730" cy="4853940"/>
          </a:xfrm>
        </p:spPr>
        <p:txBody>
          <a:bodyPr>
            <a:normAutofit fontScale="90000"/>
          </a:bodyPr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在本门课程中我们对</a:t>
            </a:r>
            <a:r>
              <a:rPr lang="zh-CN" altLang="en-US" sz="2800">
                <a:solidFill>
                  <a:srgbClr val="FAD12A"/>
                </a:solidFill>
                <a:latin typeface="微软雅黑" panose="020B0503020204020204" charset="-122"/>
                <a:ea typeface="微软雅黑" panose="020B0503020204020204" charset="-122"/>
              </a:rPr>
              <a:t>量化投资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(Quantitative Investment)的定义为：利用</a:t>
            </a:r>
            <a:r>
              <a:rPr lang="zh-CN" altLang="en-US" sz="27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现代</a:t>
            </a:r>
            <a:r>
              <a:rPr lang="zh-CN" altLang="en-US" sz="27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数学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7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统计学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等量化分析方法，借助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计算机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建立分析模型，</a:t>
            </a:r>
            <a:r>
              <a:rPr lang="zh-CN" altLang="en-US" sz="28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</a:rPr>
              <a:t>自动进行买卖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决策并下单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的交易方式。</a:t>
            </a:r>
            <a:endParaRPr lang="zh-CN" altLang="en-US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在我们实际的投资应用中，量化投资和主观交易并非是一分为二的。量化投资的策略思想需要对市场进行主观经验总结，主观交易运用量化投资的定量指标能极大提高投资效率。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1257300" lvl="2" indent="-3429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p"/>
            </a:pPr>
            <a:endParaRPr lang="zh-CN" altLang="en-US" sz="2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量化投资相关概念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33730" y="715010"/>
            <a:ext cx="10897870" cy="6805930"/>
          </a:xfrm>
        </p:spPr>
        <p:txBody>
          <a:bodyPr wrap="square">
            <a:spAutoFit/>
          </a:bodyPr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算法交易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算法交易通过计算机程序实现事先设计好的交易策略，借助计算机的算法来决定交易下单的时机、价格和数量等。</a:t>
            </a:r>
            <a:r>
              <a:rPr 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程序化交易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程序化交易是指通过既定程序或特定软件，自动执行交易指令的交易行为。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技术分析</a:t>
            </a:r>
            <a:r>
              <a:rPr lang="en-US" alt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vs </a:t>
            </a:r>
            <a:r>
              <a:rPr lang="zh-CN" altLang="en-US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技术分析中的许多定量化的价量指标如MACD、RSI、KDJ等，量化投资中常常会使用到。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一些技术分析的形态，图形，是很难给出量化的定义的。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量化投资相关概念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47065" y="699135"/>
            <a:ext cx="10897870" cy="6805930"/>
          </a:xfrm>
        </p:spPr>
        <p:txBody>
          <a:bodyPr wrap="square">
            <a:spAutoFit/>
          </a:bodyPr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算法交易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算法交易通过计算机程序实现事先设计好的交易策略，借助计算机的算法来决定交易下单的时机、价格和数量等。</a:t>
            </a:r>
            <a:r>
              <a:rPr 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程序化交易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程序化交易是指通过既定程序或特定软件，自动执行交易指令的交易行为。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技术分析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技术分析中的许多定量化的价量指标如MACD、RSI、KDJ等，量化投资中常常会使用到。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-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一些技术分析的形态，图形，是很难给出量化的定义的。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屏幕快照 2022-12-07 下午8.22.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6890" y="4002405"/>
            <a:ext cx="803910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两大特点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-33655" y="767080"/>
            <a:ext cx="11946255" cy="3430905"/>
          </a:xfrm>
        </p:spPr>
        <p:txBody>
          <a:bodyPr wrap="square">
            <a:spAutoFit/>
          </a:bodyPr>
          <a:p>
            <a:pPr marL="34290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纪律性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量化投资根据模型的运算结果做出决策，而不是凭主观感觉。</a:t>
            </a:r>
            <a:endParaRPr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n"/>
            </a:pPr>
            <a:r>
              <a:rPr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概率思想</a:t>
            </a:r>
            <a:endParaRPr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800100" lvl="1" indent="457200" algn="l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量化投资结合模型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和历史数据，以期找到一个有望在未来大概率重复的规律，并加以运用，获取超越市场的收益。</a:t>
            </a: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48890" y="335280"/>
            <a:ext cx="66941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>
                <a:gradFill>
                  <a:gsLst>
                    <a:gs pos="100000">
                      <a:srgbClr val="EDDF46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5400" b="1">
              <a:gradFill>
                <a:gsLst>
                  <a:gs pos="100000">
                    <a:srgbClr val="EDDF46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31235" y="1855470"/>
            <a:ext cx="4739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量化投资的基本概念</a:t>
            </a: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529205" y="185674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</a:t>
            </a:r>
            <a:endParaRPr lang="en-US" altLang="zh-CN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508885" y="295910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rgbClr val="FAD1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02</a:t>
            </a:r>
            <a:endParaRPr lang="en-US" altLang="zh-CN" sz="3600" b="1">
              <a:solidFill>
                <a:srgbClr val="FAD12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508885" y="4081780"/>
            <a:ext cx="74676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03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518535" y="2949575"/>
            <a:ext cx="51079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3600" b="1">
                <a:solidFill>
                  <a:srgbClr val="FAD1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</a:t>
            </a:r>
            <a:r>
              <a:rPr lang="zh-CN" sz="3600" b="1">
                <a:solidFill>
                  <a:srgbClr val="FAD12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endParaRPr lang="zh-CN" sz="3600" b="1">
              <a:solidFill>
                <a:srgbClr val="FAD12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638550" y="4081780"/>
            <a:ext cx="800100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3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量化投资的优缺点</a:t>
            </a:r>
            <a:endParaRPr lang="en-US" altLang="zh-CN" sz="3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85775" y="179705"/>
            <a:ext cx="656780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lang="zh-CN" altLang="en-US" sz="4000" b="1">
                <a:gradFill>
                  <a:gsLst>
                    <a:gs pos="100000">
                      <a:srgbClr val="ECD93C"/>
                    </a:gs>
                    <a:gs pos="0">
                      <a:srgbClr val="FFC000"/>
                    </a:gs>
                  </a:gsLst>
                  <a:lin ang="5400000" scaled="0"/>
                </a:gra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量化投资的发展史</a:t>
            </a:r>
            <a:endParaRPr lang="zh-CN" altLang="en-US" sz="4000" b="1">
              <a:gradFill>
                <a:gsLst>
                  <a:gs pos="100000">
                    <a:srgbClr val="ECD93C"/>
                  </a:gs>
                  <a:gs pos="0">
                    <a:srgbClr val="FFC000"/>
                  </a:gs>
                </a:gsLst>
                <a:lin ang="5400000" scaled="0"/>
              </a:gra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558800" y="1233805"/>
            <a:ext cx="7078980" cy="2256155"/>
          </a:xfrm>
        </p:spPr>
        <p:txBody>
          <a:bodyPr wrap="square">
            <a:spAutoFit/>
          </a:bodyPr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r>
              <a:rPr lang="zh-CN" sz="28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中国古代</a:t>
            </a:r>
            <a:endParaRPr lang="zh-CN" sz="28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799465" indent="-457200" fontAlgn="auto">
              <a:lnSpc>
                <a:spcPct val="150000"/>
              </a:lnSpc>
              <a:buClr>
                <a:srgbClr val="EDDF46"/>
              </a:buClr>
              <a:buFont typeface="Wingdings" panose="05000000000000000000" charset="0"/>
              <a:buChar char="u"/>
            </a:pP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吕不韦：奇货可居，囤积稀有的货物，等待高价出售。当代例子：美元</a:t>
            </a:r>
            <a:r>
              <a:rPr lang="zh-CN" sz="2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潮汐。</a:t>
            </a:r>
            <a:endParaRPr lang="zh-CN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Clr>
                <a:srgbClr val="EDDF46"/>
              </a:buClr>
              <a:buFont typeface="Wingdings" panose="05000000000000000000" charset="0"/>
              <a:buChar char="n"/>
            </a:pPr>
            <a:endParaRPr lang="zh-CN" altLang="en-US" sz="2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8067"/>
          <a:stretch>
            <a:fillRect/>
          </a:stretch>
        </p:blipFill>
        <p:spPr>
          <a:xfrm>
            <a:off x="7787640" y="179705"/>
            <a:ext cx="4110990" cy="36957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93fe2fe2-ced2-47e5-b86d-a1a476a2748f"/>
  <p:tag name="COMMONDATA" val="eyJoZGlkIjoiNmJiZjkzNDU1MWM1ZjgyMWQ5OWY5YTZmNTVmYTVkZDQ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3646</Words>
  <Application>WPS 演示</Application>
  <PresentationFormat>宽屏</PresentationFormat>
  <Paragraphs>300</Paragraphs>
  <Slides>33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8" baseType="lpstr">
      <vt:lpstr>Arial</vt:lpstr>
      <vt:lpstr>宋体</vt:lpstr>
      <vt:lpstr>Wingdings</vt:lpstr>
      <vt:lpstr>Wingdings 3</vt:lpstr>
      <vt:lpstr>Arial</vt:lpstr>
      <vt:lpstr>Helvetica Neue Medium</vt:lpstr>
      <vt:lpstr>微软雅黑</vt:lpstr>
      <vt:lpstr>GenYoMin JP Heavy</vt:lpstr>
      <vt:lpstr>Yu Gothic UI Semibold</vt:lpstr>
      <vt:lpstr>Wingdings</vt:lpstr>
      <vt:lpstr>Century Gothic</vt:lpstr>
      <vt:lpstr>Arial Unicode MS</vt:lpstr>
      <vt:lpstr>等线</vt:lpstr>
      <vt:lpstr>Calibri</vt:lpstr>
      <vt:lpstr>离子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深度强化学习 在金融交易中的应用</dc:title>
  <dc:creator>chenxb</dc:creator>
  <cp:lastModifiedBy>吴道子</cp:lastModifiedBy>
  <cp:revision>76</cp:revision>
  <dcterms:created xsi:type="dcterms:W3CDTF">2022-12-23T12:56:00Z</dcterms:created>
  <dcterms:modified xsi:type="dcterms:W3CDTF">2025-02-18T13:30:44Z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C2F3CE8FF6C7297A1CA5A563CBE2530B</vt:lpwstr>
  </property>
</Properties>
</file>